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22" r:id="rId1"/>
  </p:sldMasterIdLst>
  <p:notesMasterIdLst>
    <p:notesMasterId r:id="rId17"/>
  </p:notesMasterIdLst>
  <p:handoutMasterIdLst>
    <p:handoutMasterId r:id="rId18"/>
  </p:handoutMasterIdLst>
  <p:sldIdLst>
    <p:sldId id="256" r:id="rId2"/>
    <p:sldId id="264" r:id="rId3"/>
    <p:sldId id="270" r:id="rId4"/>
    <p:sldId id="271" r:id="rId5"/>
    <p:sldId id="272" r:id="rId6"/>
    <p:sldId id="280" r:id="rId7"/>
    <p:sldId id="275" r:id="rId8"/>
    <p:sldId id="282" r:id="rId9"/>
    <p:sldId id="277" r:id="rId10"/>
    <p:sldId id="285" r:id="rId11"/>
    <p:sldId id="287" r:id="rId12"/>
    <p:sldId id="286" r:id="rId13"/>
    <p:sldId id="288" r:id="rId14"/>
    <p:sldId id="274" r:id="rId15"/>
    <p:sldId id="273" r:id="rId16"/>
  </p:sldIdLst>
  <p:sldSz cx="9144000" cy="6858000" type="screen4x3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Calibri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  <a:srgbClr val="5981C1"/>
    <a:srgbClr val="4747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35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6FA489B-3EC9-3147-A15A-12A34884510F}" type="datetimeFigureOut">
              <a:rPr lang="de-DE"/>
              <a:pPr/>
              <a:t>26.06.2025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9E71D48-5E9A-7847-8E1F-2F46F63626E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55417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81F416-B70D-5644-82DE-55661626DAFF}" type="datetimeFigureOut">
              <a:rPr lang="de-DE"/>
              <a:pPr/>
              <a:t>26.06.2025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157CA2-1D68-6A49-9AE1-1E35EAE9E17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893891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600365"/>
            <a:ext cx="9144000" cy="2235200"/>
          </a:xfrm>
        </p:spPr>
        <p:txBody>
          <a:bodyPr anchor="b"/>
          <a:lstStyle>
            <a:lvl1pPr algn="ctr">
              <a:defRPr>
                <a:solidFill>
                  <a:srgbClr val="5981C1"/>
                </a:solidFill>
                <a:effectLst>
                  <a:innerShdw dist="12700" dir="162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2835566"/>
            <a:ext cx="9144000" cy="501073"/>
          </a:xfrm>
        </p:spPr>
        <p:txBody>
          <a:bodyPr>
            <a:normAutofit/>
          </a:bodyPr>
          <a:lstStyle>
            <a:lvl1pPr marL="0" indent="0" algn="ctr">
              <a:buNone/>
              <a:defRPr sz="2400" i="0">
                <a:solidFill>
                  <a:srgbClr val="474747"/>
                </a:solidFill>
                <a:effectLst>
                  <a:innerShdw dist="38100" dir="16200000">
                    <a:srgbClr val="000000">
                      <a:alpha val="60000"/>
                    </a:srgbClr>
                  </a:inn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1" y="4500881"/>
            <a:ext cx="9143999" cy="539115"/>
          </a:xfrm>
        </p:spPr>
        <p:txBody>
          <a:bodyPr/>
          <a:lstStyle>
            <a:lvl1pPr marL="0" indent="0" algn="ctr">
              <a:buNone/>
              <a:defRPr sz="2000" i="0" baseline="0">
                <a:solidFill>
                  <a:schemeClr val="accent2"/>
                </a:solidFill>
                <a:effectLst>
                  <a:innerShdw dist="50800" dir="16200000">
                    <a:srgbClr val="000000">
                      <a:alpha val="60000"/>
                    </a:srgbClr>
                  </a:innerShdw>
                </a:effectLst>
                <a:latin typeface="+mn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648254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981C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0"/>
          </p:nvPr>
        </p:nvSpPr>
        <p:spPr>
          <a:xfrm>
            <a:off x="8724900" y="5551488"/>
            <a:ext cx="508000" cy="263525"/>
          </a:xfrm>
        </p:spPr>
        <p:txBody>
          <a:bodyPr/>
          <a:lstStyle>
            <a:lvl1pPr>
              <a:defRPr/>
            </a:lvl1pPr>
          </a:lstStyle>
          <a:p>
            <a:fld id="{3882E15C-215A-484F-BD25-A844BF2DE699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5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 dirty="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479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981C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270388"/>
            <a:ext cx="4038600" cy="4855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270388"/>
            <a:ext cx="4038600" cy="48557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82D00FD-6940-DC4C-8C17-C2F92583D199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488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277369"/>
            <a:ext cx="4040188" cy="4746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1752018"/>
            <a:ext cx="4040188" cy="437414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277369"/>
            <a:ext cx="4041775" cy="4746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1752019"/>
            <a:ext cx="4041775" cy="43741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B6AE752-C14D-0D4B-97D2-CC09DBF26618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8" name="Fußzeilenplatzhalt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283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3511" y="4800600"/>
            <a:ext cx="8204564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23511" y="612775"/>
            <a:ext cx="8204564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23511" y="5367338"/>
            <a:ext cx="820456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5" name="Foliennummernplatzhalt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AC417BB-EE33-934B-A4EE-A9FC022FD4BE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6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411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F9D06C9-894E-2E42-B219-16FF39E0604B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4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 dirty="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50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A1774BA-EC56-9245-81A4-BB8BCCA16D04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7517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25425"/>
            <a:ext cx="8229600" cy="939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235075"/>
            <a:ext cx="8229600" cy="489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28075" y="5516563"/>
            <a:ext cx="508000" cy="2635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E101A288-4456-1040-A05B-7AD4B4DFEAD1}" type="slidenum">
              <a:rPr lang="de-DE"/>
              <a:pPr/>
              <a:t>‹Nr.›</a:t>
            </a:fld>
            <a:endParaRPr lang="de-DE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3"/>
          </p:nvPr>
        </p:nvSpPr>
        <p:spPr>
          <a:xfrm>
            <a:off x="0" y="6457950"/>
            <a:ext cx="9144000" cy="309563"/>
          </a:xfrm>
          <a:prstGeom prst="rect">
            <a:avLst/>
          </a:prstGeom>
        </p:spPr>
        <p:txBody>
          <a:bodyPr vert="horz" lIns="91440" tIns="0" rIns="91440" bIns="45720" rtlCol="0" anchor="ctr" anchorCtr="0">
            <a:noAutofit/>
          </a:bodyPr>
          <a:lstStyle>
            <a:lvl1pPr algn="ctr">
              <a:defRPr sz="2000" dirty="0" smtClean="0">
                <a:solidFill>
                  <a:schemeClr val="bg1"/>
                </a:solidFill>
                <a:effectLst>
                  <a:innerShdw dist="12700" dir="16200000">
                    <a:srgbClr val="000000">
                      <a:alpha val="70000"/>
                    </a:srgbClr>
                  </a:innerShdw>
                </a:effectLst>
                <a:latin typeface="Calibri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de-DE"/>
              <a:t>Titel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de-DE" sz="3600" kern="1200">
          <a:solidFill>
            <a:srgbClr val="5981C1"/>
          </a:solidFill>
          <a:effectLst>
            <a:innerShdw dist="12700" dir="16200000">
              <a:srgbClr val="000000">
                <a:alpha val="70000"/>
              </a:srgbClr>
            </a:innerShdw>
          </a:effectLst>
          <a:latin typeface="+mj-lt"/>
          <a:ea typeface="ＭＳ Ｐゴシック" charset="0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5981C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5981C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5981C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5981C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rgbClr val="595959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2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2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2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2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600075"/>
            <a:ext cx="9144000" cy="2235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de-DE" b="1" dirty="0">
                <a:effectLst/>
              </a:rPr>
              <a:t>DANTE, ein Onlinedienst für Normdaten und Terminologien</a:t>
            </a:r>
            <a:endParaRPr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0" y="2835275"/>
            <a:ext cx="9144000" cy="501650"/>
          </a:xfrm>
        </p:spPr>
        <p:txBody>
          <a:bodyPr/>
          <a:lstStyle/>
          <a:p>
            <a:pPr eaLnBrk="1" hangingPunct="1">
              <a:defRPr/>
            </a:pP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0" y="4165315"/>
            <a:ext cx="9144000" cy="539750"/>
          </a:xfrm>
        </p:spPr>
        <p:txBody>
          <a:bodyPr/>
          <a:lstStyle/>
          <a:p>
            <a:pPr eaLnBrk="1" hangingPunct="1">
              <a:defRPr/>
            </a:pPr>
            <a:r>
              <a:rPr lang="de-DE" dirty="0"/>
              <a:t>Michael Herrmann</a:t>
            </a:r>
          </a:p>
          <a:p>
            <a:pPr eaLnBrk="1" hangingPunct="1">
              <a:defRPr/>
            </a:pPr>
            <a:r>
              <a:rPr lang="de-DE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michael.herrmann@gbv.de</a:t>
            </a:r>
          </a:p>
          <a:p>
            <a:pPr eaLnBrk="1" hangingPunct="1">
              <a:defRPr/>
            </a:pPr>
            <a:r>
              <a:rPr lang="de-DE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Abteilung Digitale Bibliothek</a:t>
            </a:r>
          </a:p>
          <a:p>
            <a:pPr eaLnBrk="1" hangingPunct="1">
              <a:defRPr/>
            </a:pPr>
            <a:r>
              <a:rPr lang="de-DE" sz="1600" dirty="0">
                <a:solidFill>
                  <a:schemeClr val="tx1">
                    <a:lumMod val="60000"/>
                    <a:lumOff val="40000"/>
                  </a:schemeClr>
                </a:solidFill>
              </a:rPr>
              <a:t>Verbundzentrale des GBV (VZG)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hteck 26"/>
          <p:cNvSpPr/>
          <p:nvPr/>
        </p:nvSpPr>
        <p:spPr>
          <a:xfrm>
            <a:off x="3315893" y="568739"/>
            <a:ext cx="2549490" cy="3856755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5865383" y="568741"/>
            <a:ext cx="2941914" cy="3856754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/>
          <p:nvPr/>
        </p:nvSpPr>
        <p:spPr>
          <a:xfrm>
            <a:off x="373980" y="556109"/>
            <a:ext cx="2941914" cy="3869385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sp>
        <p:nvSpPr>
          <p:cNvPr id="6" name="Textfeld 5"/>
          <p:cNvSpPr txBox="1"/>
          <p:nvPr/>
        </p:nvSpPr>
        <p:spPr>
          <a:xfrm>
            <a:off x="373980" y="521994"/>
            <a:ext cx="2933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/>
              <a:t>Erfassung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865383" y="568740"/>
            <a:ext cx="29419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5400" dirty="0"/>
              <a:t>Portal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88696" y="1960984"/>
            <a:ext cx="2919034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easydb‘s</a:t>
            </a:r>
            <a:endParaRPr lang="de-DE" b="1" dirty="0"/>
          </a:p>
          <a:p>
            <a:pPr algn="ctr"/>
            <a:r>
              <a:rPr lang="de-DE" sz="2300" dirty="0" err="1"/>
              <a:t>kuniweb</a:t>
            </a:r>
            <a:endParaRPr lang="de-DE" sz="2300" dirty="0"/>
          </a:p>
          <a:p>
            <a:pPr algn="ctr"/>
            <a:r>
              <a:rPr lang="de-DE" sz="2300" dirty="0" err="1"/>
              <a:t>naniweb</a:t>
            </a:r>
            <a:endParaRPr lang="de-DE" sz="2300" dirty="0"/>
          </a:p>
          <a:p>
            <a:pPr algn="ctr"/>
            <a:r>
              <a:rPr lang="de-DE" sz="2300" dirty="0"/>
              <a:t>KENOM</a:t>
            </a:r>
          </a:p>
          <a:p>
            <a:pPr algn="ctr"/>
            <a:r>
              <a:rPr lang="de-DE" sz="2300" dirty="0" err="1"/>
              <a:t>vzg</a:t>
            </a:r>
            <a:r>
              <a:rPr lang="de-DE" sz="2300" dirty="0"/>
              <a:t>-Bilddatenbank</a:t>
            </a:r>
          </a:p>
          <a:p>
            <a:pPr algn="ctr"/>
            <a:r>
              <a:rPr lang="de-DE" sz="2300" dirty="0"/>
              <a:t>FSO</a:t>
            </a:r>
          </a:p>
          <a:p>
            <a:pPr algn="ctr"/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3315894" y="1960984"/>
            <a:ext cx="25413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/>
              <a:t>MyCoRe</a:t>
            </a:r>
            <a:endParaRPr lang="de-DE" b="1" dirty="0"/>
          </a:p>
          <a:p>
            <a:pPr algn="ctr"/>
            <a:r>
              <a:rPr lang="de-DE" sz="2300" dirty="0"/>
              <a:t>Dokumentenserver</a:t>
            </a:r>
          </a:p>
          <a:p>
            <a:pPr algn="ctr"/>
            <a:r>
              <a:rPr lang="de-DE" sz="2300" dirty="0"/>
              <a:t>Repositorien</a:t>
            </a:r>
          </a:p>
          <a:p>
            <a:pPr algn="ctr"/>
            <a:r>
              <a:rPr lang="de-DE" sz="2300" dirty="0"/>
              <a:t>Publikationsserver</a:t>
            </a:r>
          </a:p>
          <a:p>
            <a:pPr algn="ctr"/>
            <a:endParaRPr lang="de-DE" sz="2300" dirty="0"/>
          </a:p>
          <a:p>
            <a:pPr algn="ctr"/>
            <a:r>
              <a:rPr lang="de-DE" sz="2300" dirty="0" err="1"/>
              <a:t>vzg</a:t>
            </a:r>
            <a:r>
              <a:rPr lang="de-DE" sz="2300" dirty="0"/>
              <a:t>-Bilddatenbank</a:t>
            </a:r>
          </a:p>
          <a:p>
            <a:pPr algn="ctr"/>
            <a:endParaRPr lang="de-DE" sz="2300" dirty="0"/>
          </a:p>
        </p:txBody>
      </p:sp>
      <p:sp>
        <p:nvSpPr>
          <p:cNvPr id="11" name="Textfeld 10"/>
          <p:cNvSpPr txBox="1"/>
          <p:nvPr/>
        </p:nvSpPr>
        <p:spPr>
          <a:xfrm>
            <a:off x="5857219" y="1960984"/>
            <a:ext cx="281245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300" dirty="0" err="1"/>
              <a:t>kulturerbe.nds</a:t>
            </a:r>
            <a:endParaRPr lang="de-DE" sz="2300" dirty="0"/>
          </a:p>
          <a:p>
            <a:r>
              <a:rPr lang="de-DE" sz="2300" dirty="0"/>
              <a:t>KENOM</a:t>
            </a:r>
          </a:p>
          <a:p>
            <a:r>
              <a:rPr lang="de-DE" sz="2300" dirty="0" err="1"/>
              <a:t>Gött</a:t>
            </a:r>
            <a:r>
              <a:rPr lang="de-DE" sz="2300" dirty="0"/>
              <a:t>. Unisammlungen</a:t>
            </a:r>
          </a:p>
          <a:p>
            <a:r>
              <a:rPr lang="de-DE" sz="2300" dirty="0" err="1"/>
              <a:t>Ornamentstichslg</a:t>
            </a:r>
            <a:r>
              <a:rPr lang="de-DE" sz="2300" dirty="0"/>
              <a:t>.</a:t>
            </a:r>
          </a:p>
          <a:p>
            <a:endParaRPr lang="de-DE" dirty="0"/>
          </a:p>
          <a:p>
            <a:pPr marL="342900" indent="-342900">
              <a:buFont typeface="Arial"/>
              <a:buChar char="•"/>
            </a:pPr>
            <a:endParaRPr lang="de-DE" dirty="0"/>
          </a:p>
        </p:txBody>
      </p:sp>
      <p:pic>
        <p:nvPicPr>
          <p:cNvPr id="14" name="Bild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96" y="4793308"/>
            <a:ext cx="3302026" cy="453873"/>
          </a:xfrm>
          <a:prstGeom prst="rect">
            <a:avLst/>
          </a:prstGeom>
        </p:spPr>
      </p:pic>
      <p:pic>
        <p:nvPicPr>
          <p:cNvPr id="16" name="Bild 15" descr="Bildschirmfoto 2016-11-03 um 15.56.26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383" y="5922291"/>
            <a:ext cx="1440000" cy="430515"/>
          </a:xfrm>
          <a:prstGeom prst="rect">
            <a:avLst/>
          </a:prstGeom>
        </p:spPr>
      </p:pic>
      <p:pic>
        <p:nvPicPr>
          <p:cNvPr id="20" name="Bild 19" descr="Bildschirmfoto 2016-11-03 um 16.52.2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96" y="4561696"/>
            <a:ext cx="1446776" cy="205908"/>
          </a:xfrm>
          <a:prstGeom prst="rect">
            <a:avLst/>
          </a:prstGeom>
        </p:spPr>
      </p:pic>
      <p:pic>
        <p:nvPicPr>
          <p:cNvPr id="21" name="Bild 20" descr="Bildschirmfoto 2016-11-03 um 16.53.1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93" y="4546307"/>
            <a:ext cx="2158515" cy="309787"/>
          </a:xfrm>
          <a:prstGeom prst="rect">
            <a:avLst/>
          </a:prstGeom>
        </p:spPr>
      </p:pic>
      <p:pic>
        <p:nvPicPr>
          <p:cNvPr id="22" name="Bild 21" descr="Bildschirmfoto 2016-11-03 um 16.54.1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96" y="5355577"/>
            <a:ext cx="2107303" cy="257484"/>
          </a:xfrm>
          <a:prstGeom prst="rect">
            <a:avLst/>
          </a:prstGeom>
        </p:spPr>
      </p:pic>
      <p:pic>
        <p:nvPicPr>
          <p:cNvPr id="24" name="Bild 23" descr="ocre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53" y="5800070"/>
            <a:ext cx="1262488" cy="496800"/>
          </a:xfrm>
          <a:prstGeom prst="rect">
            <a:avLst/>
          </a:prstGeom>
        </p:spPr>
      </p:pic>
      <p:pic>
        <p:nvPicPr>
          <p:cNvPr id="25" name="Bild 24" descr="adabwebLogo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5894" y="5499028"/>
            <a:ext cx="2484000" cy="927468"/>
          </a:xfrm>
          <a:prstGeom prst="rect">
            <a:avLst/>
          </a:prstGeom>
        </p:spPr>
      </p:pic>
      <p:pic>
        <p:nvPicPr>
          <p:cNvPr id="26" name="Bild 25" descr="gfbioLogo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383" y="4472411"/>
            <a:ext cx="3027871" cy="580106"/>
          </a:xfrm>
          <a:prstGeom prst="rect">
            <a:avLst/>
          </a:prstGeom>
        </p:spPr>
      </p:pic>
      <p:pic>
        <p:nvPicPr>
          <p:cNvPr id="15" name="Bild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5383" y="5015625"/>
            <a:ext cx="1440000" cy="906666"/>
          </a:xfrm>
          <a:prstGeom prst="rect">
            <a:avLst/>
          </a:prstGeom>
        </p:spPr>
      </p:pic>
      <p:pic>
        <p:nvPicPr>
          <p:cNvPr id="17" name="Bild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07730" y="4874848"/>
            <a:ext cx="1440000" cy="566214"/>
          </a:xfrm>
          <a:prstGeom prst="rect">
            <a:avLst/>
          </a:prstGeom>
        </p:spPr>
      </p:pic>
      <p:pic>
        <p:nvPicPr>
          <p:cNvPr id="18" name="Bild 1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5472" y="5720737"/>
            <a:ext cx="1440000" cy="504000"/>
          </a:xfrm>
          <a:prstGeom prst="rect">
            <a:avLst/>
          </a:prstGeom>
        </p:spPr>
      </p:pic>
      <p:sp>
        <p:nvSpPr>
          <p:cNvPr id="29" name="Textfeld 28"/>
          <p:cNvSpPr txBox="1"/>
          <p:nvPr/>
        </p:nvSpPr>
        <p:spPr>
          <a:xfrm>
            <a:off x="3315894" y="584420"/>
            <a:ext cx="25494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dirty="0"/>
              <a:t>Erfassung &amp; Portal</a:t>
            </a:r>
          </a:p>
        </p:txBody>
      </p:sp>
      <p:pic>
        <p:nvPicPr>
          <p:cNvPr id="23" name="Bild 22" descr="crroLog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7730" y="5303088"/>
            <a:ext cx="1298568" cy="49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01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1394633" y="1971115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7" name="Rechteck 6"/>
          <p:cNvSpPr/>
          <p:nvPr/>
        </p:nvSpPr>
        <p:spPr>
          <a:xfrm>
            <a:off x="3435939" y="4495390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sp>
        <p:nvSpPr>
          <p:cNvPr id="8" name="Rechteck 7"/>
          <p:cNvSpPr/>
          <p:nvPr/>
        </p:nvSpPr>
        <p:spPr>
          <a:xfrm>
            <a:off x="5987586" y="1561144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pic>
        <p:nvPicPr>
          <p:cNvPr id="10" name="Bild 9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86" y="1018678"/>
            <a:ext cx="542466" cy="542466"/>
          </a:xfrm>
          <a:prstGeom prst="rect">
            <a:avLst/>
          </a:prstGeom>
        </p:spPr>
      </p:pic>
      <p:pic>
        <p:nvPicPr>
          <p:cNvPr id="12" name="Bild 11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616" y="2301237"/>
            <a:ext cx="542466" cy="542466"/>
          </a:xfrm>
          <a:prstGeom prst="rect">
            <a:avLst/>
          </a:prstGeom>
        </p:spPr>
      </p:pic>
      <p:pic>
        <p:nvPicPr>
          <p:cNvPr id="15" name="Bild 14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6503" y="5219952"/>
            <a:ext cx="542466" cy="542466"/>
          </a:xfrm>
          <a:prstGeom prst="rect">
            <a:avLst/>
          </a:prstGeom>
        </p:spPr>
      </p:pic>
      <p:pic>
        <p:nvPicPr>
          <p:cNvPr id="16" name="Bild 15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67" y="2160518"/>
            <a:ext cx="542466" cy="542466"/>
          </a:xfrm>
          <a:prstGeom prst="rect">
            <a:avLst/>
          </a:prstGeom>
        </p:spPr>
      </p:pic>
      <p:pic>
        <p:nvPicPr>
          <p:cNvPr id="17" name="Bild 16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97" y="1428649"/>
            <a:ext cx="542466" cy="542466"/>
          </a:xfrm>
          <a:prstGeom prst="rect">
            <a:avLst/>
          </a:prstGeom>
        </p:spPr>
      </p:pic>
      <p:pic>
        <p:nvPicPr>
          <p:cNvPr id="18" name="Bild 17" descr="UriContainerLogo.png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197" y="2702984"/>
            <a:ext cx="542466" cy="542466"/>
          </a:xfrm>
          <a:prstGeom prst="rect">
            <a:avLst/>
          </a:prstGeom>
        </p:spPr>
      </p:pic>
      <p:pic>
        <p:nvPicPr>
          <p:cNvPr id="20" name="Bild 19" descr="UriContainerLogo.png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969" y="4495390"/>
            <a:ext cx="542466" cy="542466"/>
          </a:xfrm>
          <a:prstGeom prst="rect">
            <a:avLst/>
          </a:prstGeom>
        </p:spPr>
      </p:pic>
      <p:pic>
        <p:nvPicPr>
          <p:cNvPr id="21" name="Bild 20" descr="UriContainerLogo.png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586" y="2307095"/>
            <a:ext cx="542466" cy="542466"/>
          </a:xfrm>
          <a:prstGeom prst="rect">
            <a:avLst/>
          </a:prstGeom>
        </p:spPr>
      </p:pic>
      <p:pic>
        <p:nvPicPr>
          <p:cNvPr id="22" name="Bild 21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473" y="4495390"/>
            <a:ext cx="542466" cy="542466"/>
          </a:xfrm>
          <a:prstGeom prst="rect">
            <a:avLst/>
          </a:prstGeom>
        </p:spPr>
      </p:pic>
      <p:pic>
        <p:nvPicPr>
          <p:cNvPr id="23" name="Bild 22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5120" y="1561144"/>
            <a:ext cx="542466" cy="54246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2384340" y="1147835"/>
            <a:ext cx="1018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Vokabular1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2384340" y="3190279"/>
            <a:ext cx="1063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Normdatei2</a:t>
            </a:r>
          </a:p>
        </p:txBody>
      </p:sp>
      <p:sp>
        <p:nvSpPr>
          <p:cNvPr id="25" name="Textfeld 24"/>
          <p:cNvSpPr txBox="1"/>
          <p:nvPr/>
        </p:nvSpPr>
        <p:spPr>
          <a:xfrm>
            <a:off x="357314" y="1884101"/>
            <a:ext cx="1063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Normdatei1</a:t>
            </a:r>
          </a:p>
        </p:txBody>
      </p:sp>
      <p:sp>
        <p:nvSpPr>
          <p:cNvPr id="26" name="Textfeld 25"/>
          <p:cNvSpPr txBox="1"/>
          <p:nvPr/>
        </p:nvSpPr>
        <p:spPr>
          <a:xfrm>
            <a:off x="4969321" y="2103610"/>
            <a:ext cx="10182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Vokabular1</a:t>
            </a:r>
          </a:p>
        </p:txBody>
      </p:sp>
      <p:sp>
        <p:nvSpPr>
          <p:cNvPr id="27" name="Textfeld 26"/>
          <p:cNvSpPr txBox="1"/>
          <p:nvPr/>
        </p:nvSpPr>
        <p:spPr>
          <a:xfrm>
            <a:off x="5901349" y="2843703"/>
            <a:ext cx="1063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Normdatei2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5904353" y="703193"/>
            <a:ext cx="1063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Normdatei1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5684395" y="4792799"/>
            <a:ext cx="10632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Normdatei2</a:t>
            </a:r>
          </a:p>
        </p:txBody>
      </p:sp>
    </p:spTree>
    <p:extLst>
      <p:ext uri="{BB962C8B-B14F-4D97-AF65-F5344CB8AC3E}">
        <p14:creationId xmlns:p14="http://schemas.microsoft.com/office/powerpoint/2010/main" val="3236616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/>
          <p:cNvSpPr/>
          <p:nvPr/>
        </p:nvSpPr>
        <p:spPr>
          <a:xfrm>
            <a:off x="4690330" y="2195987"/>
            <a:ext cx="93494" cy="204902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958324" y="1160852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7" name="Rechteck 6"/>
          <p:cNvSpPr/>
          <p:nvPr/>
        </p:nvSpPr>
        <p:spPr>
          <a:xfrm>
            <a:off x="3440810" y="4917095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sp>
        <p:nvSpPr>
          <p:cNvPr id="8" name="Rechteck 7"/>
          <p:cNvSpPr/>
          <p:nvPr/>
        </p:nvSpPr>
        <p:spPr>
          <a:xfrm>
            <a:off x="6579706" y="981659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pic>
        <p:nvPicPr>
          <p:cNvPr id="10" name="Bild 9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706" y="439193"/>
            <a:ext cx="542466" cy="542466"/>
          </a:xfrm>
          <a:prstGeom prst="rect">
            <a:avLst/>
          </a:prstGeom>
        </p:spPr>
      </p:pic>
      <p:pic>
        <p:nvPicPr>
          <p:cNvPr id="12" name="Bild 11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2736" y="1721752"/>
            <a:ext cx="542466" cy="542466"/>
          </a:xfrm>
          <a:prstGeom prst="rect">
            <a:avLst/>
          </a:prstGeom>
        </p:spPr>
      </p:pic>
      <p:pic>
        <p:nvPicPr>
          <p:cNvPr id="15" name="Bild 14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374" y="5641657"/>
            <a:ext cx="542466" cy="542466"/>
          </a:xfrm>
          <a:prstGeom prst="rect">
            <a:avLst/>
          </a:prstGeom>
        </p:spPr>
      </p:pic>
      <p:pic>
        <p:nvPicPr>
          <p:cNvPr id="16" name="Bild 15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8" y="1350255"/>
            <a:ext cx="542466" cy="542466"/>
          </a:xfrm>
          <a:prstGeom prst="rect">
            <a:avLst/>
          </a:prstGeom>
        </p:spPr>
      </p:pic>
      <p:pic>
        <p:nvPicPr>
          <p:cNvPr id="21" name="Bild 20" descr="UriContainerLogo.png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198" y="2933751"/>
            <a:ext cx="542466" cy="542466"/>
          </a:xfrm>
          <a:prstGeom prst="rect">
            <a:avLst/>
          </a:prstGeom>
        </p:spPr>
      </p:pic>
      <p:pic>
        <p:nvPicPr>
          <p:cNvPr id="23" name="Bild 22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625" y="2933751"/>
            <a:ext cx="542466" cy="542466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5123720" y="3372945"/>
            <a:ext cx="1138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Dienst2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3394064" y="3356840"/>
            <a:ext cx="11389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Dienst1</a:t>
            </a:r>
          </a:p>
        </p:txBody>
      </p:sp>
      <p:cxnSp>
        <p:nvCxnSpPr>
          <p:cNvPr id="9" name="Gerade Verbindung mit Pfeil 8"/>
          <p:cNvCxnSpPr/>
          <p:nvPr/>
        </p:nvCxnSpPr>
        <p:spPr>
          <a:xfrm>
            <a:off x="2423077" y="1955533"/>
            <a:ext cx="1114148" cy="1043990"/>
          </a:xfrm>
          <a:prstGeom prst="straightConnector1">
            <a:avLst/>
          </a:prstGeom>
          <a:ln w="28575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/>
          <p:nvPr/>
        </p:nvCxnSpPr>
        <p:spPr>
          <a:xfrm>
            <a:off x="2836990" y="1648266"/>
            <a:ext cx="2468848" cy="1285485"/>
          </a:xfrm>
          <a:prstGeom prst="straightConnector1">
            <a:avLst/>
          </a:prstGeom>
          <a:ln w="28575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/>
          <p:cNvCxnSpPr/>
          <p:nvPr/>
        </p:nvCxnSpPr>
        <p:spPr>
          <a:xfrm flipH="1">
            <a:off x="5064309" y="3873105"/>
            <a:ext cx="573127" cy="988459"/>
          </a:xfrm>
          <a:prstGeom prst="straightConnector1">
            <a:avLst/>
          </a:prstGeom>
          <a:ln w="28575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Gerade Verbindung mit Pfeil 26"/>
          <p:cNvCxnSpPr/>
          <p:nvPr/>
        </p:nvCxnSpPr>
        <p:spPr>
          <a:xfrm>
            <a:off x="4010514" y="3818505"/>
            <a:ext cx="182150" cy="1043059"/>
          </a:xfrm>
          <a:prstGeom prst="straightConnector1">
            <a:avLst/>
          </a:prstGeom>
          <a:ln w="28575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/>
          <p:cNvCxnSpPr/>
          <p:nvPr/>
        </p:nvCxnSpPr>
        <p:spPr>
          <a:xfrm flipH="1">
            <a:off x="5976111" y="1885414"/>
            <a:ext cx="662030" cy="988459"/>
          </a:xfrm>
          <a:prstGeom prst="straightConnector1">
            <a:avLst/>
          </a:prstGeom>
          <a:ln w="28575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 flipH="1">
            <a:off x="4269602" y="1461303"/>
            <a:ext cx="2214617" cy="1538220"/>
          </a:xfrm>
          <a:prstGeom prst="straightConnector1">
            <a:avLst/>
          </a:prstGeom>
          <a:ln w="28575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13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hteck 31"/>
          <p:cNvSpPr/>
          <p:nvPr/>
        </p:nvSpPr>
        <p:spPr>
          <a:xfrm>
            <a:off x="5077879" y="227359"/>
            <a:ext cx="2403030" cy="59567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448831" y="952133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7" name="Rechteck 6"/>
          <p:cNvSpPr/>
          <p:nvPr/>
        </p:nvSpPr>
        <p:spPr>
          <a:xfrm>
            <a:off x="415858" y="4674057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sp>
        <p:nvSpPr>
          <p:cNvPr id="8" name="Rechteck 7"/>
          <p:cNvSpPr/>
          <p:nvPr/>
        </p:nvSpPr>
        <p:spPr>
          <a:xfrm>
            <a:off x="415858" y="2830076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pic>
        <p:nvPicPr>
          <p:cNvPr id="10" name="Bild 9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8" y="2287610"/>
            <a:ext cx="542466" cy="542466"/>
          </a:xfrm>
          <a:prstGeom prst="rect">
            <a:avLst/>
          </a:prstGeom>
        </p:spPr>
      </p:pic>
      <p:pic>
        <p:nvPicPr>
          <p:cNvPr id="12" name="Bild 11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95" y="3567268"/>
            <a:ext cx="542466" cy="542466"/>
          </a:xfrm>
          <a:prstGeom prst="rect">
            <a:avLst/>
          </a:prstGeom>
        </p:spPr>
      </p:pic>
      <p:pic>
        <p:nvPicPr>
          <p:cNvPr id="15" name="Bild 14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8" y="5398619"/>
            <a:ext cx="542466" cy="542466"/>
          </a:xfrm>
          <a:prstGeom prst="rect">
            <a:avLst/>
          </a:prstGeom>
        </p:spPr>
      </p:pic>
      <p:pic>
        <p:nvPicPr>
          <p:cNvPr id="16" name="Bild 15" descr="UriContainer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31" y="409667"/>
            <a:ext cx="542466" cy="542466"/>
          </a:xfrm>
          <a:prstGeom prst="rect">
            <a:avLst/>
          </a:prstGeom>
        </p:spPr>
      </p:pic>
      <p:cxnSp>
        <p:nvCxnSpPr>
          <p:cNvPr id="27" name="Gerade Verbindung mit Pfeil 26"/>
          <p:cNvCxnSpPr/>
          <p:nvPr/>
        </p:nvCxnSpPr>
        <p:spPr>
          <a:xfrm flipH="1">
            <a:off x="2201862" y="5069341"/>
            <a:ext cx="2860337" cy="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Bild 21" descr="uri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956" y="3247591"/>
            <a:ext cx="2160000" cy="531064"/>
          </a:xfrm>
          <a:prstGeom prst="rect">
            <a:avLst/>
          </a:prstGeom>
        </p:spPr>
      </p:pic>
      <p:pic>
        <p:nvPicPr>
          <p:cNvPr id="26" name="Bild 25" descr="suggest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6956" y="2589673"/>
            <a:ext cx="2160000" cy="534906"/>
          </a:xfrm>
          <a:prstGeom prst="rect">
            <a:avLst/>
          </a:prstGeom>
        </p:spPr>
      </p:pic>
      <p:cxnSp>
        <p:nvCxnSpPr>
          <p:cNvPr id="28" name="Gerade Verbindung mit Pfeil 27"/>
          <p:cNvCxnSpPr>
            <a:endCxn id="6" idx="3"/>
          </p:cNvCxnSpPr>
          <p:nvPr/>
        </p:nvCxnSpPr>
        <p:spPr>
          <a:xfrm flipH="1">
            <a:off x="2201861" y="1303933"/>
            <a:ext cx="2868178" cy="10481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>
            <a:stCxn id="8" idx="3"/>
            <a:endCxn id="32" idx="1"/>
          </p:cNvCxnSpPr>
          <p:nvPr/>
        </p:nvCxnSpPr>
        <p:spPr>
          <a:xfrm>
            <a:off x="2168888" y="3198672"/>
            <a:ext cx="2908991" cy="7069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Bild 43" descr="UriContainerLogo.png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544" y="2830076"/>
            <a:ext cx="351800" cy="351800"/>
          </a:xfrm>
          <a:prstGeom prst="rect">
            <a:avLst/>
          </a:prstGeom>
        </p:spPr>
      </p:pic>
      <p:pic>
        <p:nvPicPr>
          <p:cNvPr id="45" name="Bild 44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697" y="2830076"/>
            <a:ext cx="351800" cy="351800"/>
          </a:xfrm>
          <a:prstGeom prst="rect">
            <a:avLst/>
          </a:prstGeom>
        </p:spPr>
      </p:pic>
      <p:pic>
        <p:nvPicPr>
          <p:cNvPr id="48" name="Bild 47" descr="UriContainerLogo.png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697" y="952133"/>
            <a:ext cx="351800" cy="351800"/>
          </a:xfrm>
          <a:prstGeom prst="rect">
            <a:avLst/>
          </a:prstGeom>
        </p:spPr>
      </p:pic>
      <p:pic>
        <p:nvPicPr>
          <p:cNvPr id="49" name="Bild 48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544" y="952133"/>
            <a:ext cx="351800" cy="351800"/>
          </a:xfrm>
          <a:prstGeom prst="rect">
            <a:avLst/>
          </a:prstGeom>
        </p:spPr>
      </p:pic>
      <p:pic>
        <p:nvPicPr>
          <p:cNvPr id="50" name="Bild 49" descr="UriContainerLogo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897" y="5069341"/>
            <a:ext cx="351800" cy="35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34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/>
          <p:cNvSpPr/>
          <p:nvPr/>
        </p:nvSpPr>
        <p:spPr>
          <a:xfrm>
            <a:off x="6687652" y="3543923"/>
            <a:ext cx="2514232" cy="2540237"/>
          </a:xfrm>
          <a:prstGeom prst="ellipse">
            <a:avLst/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Oval 1"/>
          <p:cNvSpPr/>
          <p:nvPr/>
        </p:nvSpPr>
        <p:spPr>
          <a:xfrm>
            <a:off x="6747465" y="46335"/>
            <a:ext cx="2514232" cy="2540237"/>
          </a:xfrm>
          <a:prstGeom prst="ellipse">
            <a:avLst/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cxnSp>
        <p:nvCxnSpPr>
          <p:cNvPr id="35" name="Gerade Verbindung mit Pfeil 34"/>
          <p:cNvCxnSpPr/>
          <p:nvPr/>
        </p:nvCxnSpPr>
        <p:spPr>
          <a:xfrm>
            <a:off x="5950609" y="4419197"/>
            <a:ext cx="2302897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/>
          <p:cNvCxnSpPr/>
          <p:nvPr/>
        </p:nvCxnSpPr>
        <p:spPr>
          <a:xfrm>
            <a:off x="5950609" y="5127672"/>
            <a:ext cx="947870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/>
          <p:cNvCxnSpPr/>
          <p:nvPr/>
        </p:nvCxnSpPr>
        <p:spPr>
          <a:xfrm flipV="1">
            <a:off x="5237365" y="1279427"/>
            <a:ext cx="543738" cy="759317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Gerade Verbindung mit Pfeil 39"/>
          <p:cNvCxnSpPr/>
          <p:nvPr/>
        </p:nvCxnSpPr>
        <p:spPr>
          <a:xfrm>
            <a:off x="5947727" y="2036597"/>
            <a:ext cx="1864783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/>
          <p:cNvCxnSpPr/>
          <p:nvPr/>
        </p:nvCxnSpPr>
        <p:spPr>
          <a:xfrm>
            <a:off x="5947727" y="1415443"/>
            <a:ext cx="2019903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Bild 38" descr="osa_server_we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246" y="3949245"/>
            <a:ext cx="985263" cy="985263"/>
          </a:xfrm>
          <a:prstGeom prst="rect">
            <a:avLst/>
          </a:prstGeom>
        </p:spPr>
      </p:pic>
      <p:pic>
        <p:nvPicPr>
          <p:cNvPr id="47" name="Bild 46" descr="osa_server_we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79" y="4548373"/>
            <a:ext cx="985263" cy="985263"/>
          </a:xfrm>
          <a:prstGeom prst="rect">
            <a:avLst/>
          </a:prstGeom>
        </p:spPr>
      </p:pic>
      <p:pic>
        <p:nvPicPr>
          <p:cNvPr id="41" name="Bild 40" descr="osa_server_databa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8121" y="266011"/>
            <a:ext cx="929509" cy="929509"/>
          </a:xfrm>
          <a:prstGeom prst="rect">
            <a:avLst/>
          </a:prstGeom>
        </p:spPr>
      </p:pic>
      <p:pic>
        <p:nvPicPr>
          <p:cNvPr id="51" name="Bild 50" descr="osa_server_databa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4768" y="603556"/>
            <a:ext cx="929509" cy="929509"/>
          </a:xfrm>
          <a:prstGeom prst="rect">
            <a:avLst/>
          </a:prstGeom>
        </p:spPr>
      </p:pic>
      <p:pic>
        <p:nvPicPr>
          <p:cNvPr id="52" name="Bild 51" descr="osa_server_databas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2626" y="1437448"/>
            <a:ext cx="929509" cy="929509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6896879" y="2301469"/>
            <a:ext cx="2284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Verbundzentrale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7188981" y="5722458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Drittanbieter</a:t>
            </a:r>
          </a:p>
        </p:txBody>
      </p:sp>
      <p:sp>
        <p:nvSpPr>
          <p:cNvPr id="69" name="Rechteck 68"/>
          <p:cNvSpPr/>
          <p:nvPr/>
        </p:nvSpPr>
        <p:spPr>
          <a:xfrm>
            <a:off x="3544697" y="227359"/>
            <a:ext cx="2403030" cy="59567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0" name="Rechteck 69"/>
          <p:cNvSpPr/>
          <p:nvPr/>
        </p:nvSpPr>
        <p:spPr>
          <a:xfrm>
            <a:off x="448831" y="952133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71" name="Rechteck 70"/>
          <p:cNvSpPr/>
          <p:nvPr/>
        </p:nvSpPr>
        <p:spPr>
          <a:xfrm>
            <a:off x="415858" y="4674057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sp>
        <p:nvSpPr>
          <p:cNvPr id="72" name="Rechteck 71"/>
          <p:cNvSpPr/>
          <p:nvPr/>
        </p:nvSpPr>
        <p:spPr>
          <a:xfrm>
            <a:off x="415858" y="2830076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pic>
        <p:nvPicPr>
          <p:cNvPr id="73" name="Bild 72" descr="UriContainer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8" y="2287610"/>
            <a:ext cx="542466" cy="542466"/>
          </a:xfrm>
          <a:prstGeom prst="rect">
            <a:avLst/>
          </a:prstGeom>
        </p:spPr>
      </p:pic>
      <p:pic>
        <p:nvPicPr>
          <p:cNvPr id="74" name="Bild 73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9395" y="3567268"/>
            <a:ext cx="542466" cy="542466"/>
          </a:xfrm>
          <a:prstGeom prst="rect">
            <a:avLst/>
          </a:prstGeom>
        </p:spPr>
      </p:pic>
      <p:pic>
        <p:nvPicPr>
          <p:cNvPr id="75" name="Bild 74" descr="UriContainer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58" y="5398619"/>
            <a:ext cx="542466" cy="542466"/>
          </a:xfrm>
          <a:prstGeom prst="rect">
            <a:avLst/>
          </a:prstGeom>
        </p:spPr>
      </p:pic>
      <p:pic>
        <p:nvPicPr>
          <p:cNvPr id="76" name="Bild 75" descr="UriContainer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31" y="409667"/>
            <a:ext cx="542466" cy="542466"/>
          </a:xfrm>
          <a:prstGeom prst="rect">
            <a:avLst/>
          </a:prstGeom>
        </p:spPr>
      </p:pic>
      <p:cxnSp>
        <p:nvCxnSpPr>
          <p:cNvPr id="77" name="Gerade Verbindung mit Pfeil 76"/>
          <p:cNvCxnSpPr/>
          <p:nvPr/>
        </p:nvCxnSpPr>
        <p:spPr>
          <a:xfrm flipH="1" flipV="1">
            <a:off x="2201863" y="5069341"/>
            <a:ext cx="1342834" cy="1037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8" name="Bild 77" descr="uri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9" y="3230430"/>
            <a:ext cx="2160000" cy="531064"/>
          </a:xfrm>
          <a:prstGeom prst="rect">
            <a:avLst/>
          </a:prstGeom>
        </p:spPr>
      </p:pic>
      <p:pic>
        <p:nvPicPr>
          <p:cNvPr id="79" name="Bild 78" descr="suggest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9" y="2572512"/>
            <a:ext cx="2160000" cy="534906"/>
          </a:xfrm>
          <a:prstGeom prst="rect">
            <a:avLst/>
          </a:prstGeom>
        </p:spPr>
      </p:pic>
      <p:cxnSp>
        <p:nvCxnSpPr>
          <p:cNvPr id="80" name="Gerade Verbindung mit Pfeil 79"/>
          <p:cNvCxnSpPr>
            <a:endCxn id="70" idx="3"/>
          </p:cNvCxnSpPr>
          <p:nvPr/>
        </p:nvCxnSpPr>
        <p:spPr>
          <a:xfrm flipH="1">
            <a:off x="2201861" y="1314414"/>
            <a:ext cx="1342836" cy="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Gerade Verbindung mit Pfeil 80"/>
          <p:cNvCxnSpPr>
            <a:stCxn id="72" idx="3"/>
          </p:cNvCxnSpPr>
          <p:nvPr/>
        </p:nvCxnSpPr>
        <p:spPr>
          <a:xfrm flipV="1">
            <a:off x="2168888" y="3181876"/>
            <a:ext cx="1375809" cy="16796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2" name="Bild 81" descr="UriContainerLogo.png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4" y="2830076"/>
            <a:ext cx="351800" cy="351800"/>
          </a:xfrm>
          <a:prstGeom prst="rect">
            <a:avLst/>
          </a:prstGeom>
        </p:spPr>
      </p:pic>
      <p:pic>
        <p:nvPicPr>
          <p:cNvPr id="83" name="Bild 82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247" y="2830076"/>
            <a:ext cx="351800" cy="351800"/>
          </a:xfrm>
          <a:prstGeom prst="rect">
            <a:avLst/>
          </a:prstGeom>
        </p:spPr>
      </p:pic>
      <p:pic>
        <p:nvPicPr>
          <p:cNvPr id="84" name="Bild 83" descr="UriContainerLogo.png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97" y="952133"/>
            <a:ext cx="351800" cy="351800"/>
          </a:xfrm>
          <a:prstGeom prst="rect">
            <a:avLst/>
          </a:prstGeom>
        </p:spPr>
      </p:pic>
      <p:pic>
        <p:nvPicPr>
          <p:cNvPr id="85" name="Bild 84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944" y="952133"/>
            <a:ext cx="351800" cy="351800"/>
          </a:xfrm>
          <a:prstGeom prst="rect">
            <a:avLst/>
          </a:prstGeom>
        </p:spPr>
      </p:pic>
      <p:pic>
        <p:nvPicPr>
          <p:cNvPr id="86" name="Bild 85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97" y="5069341"/>
            <a:ext cx="351800" cy="351800"/>
          </a:xfrm>
          <a:prstGeom prst="rect">
            <a:avLst/>
          </a:prstGeom>
        </p:spPr>
      </p:pic>
      <p:cxnSp>
        <p:nvCxnSpPr>
          <p:cNvPr id="87" name="Gerade Verbindung mit Pfeil 86"/>
          <p:cNvCxnSpPr/>
          <p:nvPr/>
        </p:nvCxnSpPr>
        <p:spPr>
          <a:xfrm>
            <a:off x="5950609" y="730766"/>
            <a:ext cx="1238372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5281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grpSp>
        <p:nvGrpSpPr>
          <p:cNvPr id="46" name="Gruppierung 45"/>
          <p:cNvGrpSpPr/>
          <p:nvPr/>
        </p:nvGrpSpPr>
        <p:grpSpPr>
          <a:xfrm>
            <a:off x="7134820" y="2149255"/>
            <a:ext cx="1960064" cy="1935457"/>
            <a:chOff x="3719754" y="1809594"/>
            <a:chExt cx="1300480" cy="1388000"/>
          </a:xfrm>
        </p:grpSpPr>
        <p:pic>
          <p:nvPicPr>
            <p:cNvPr id="53" name="Bild 52" descr="osa_server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9754" y="1809594"/>
              <a:ext cx="1300480" cy="1300480"/>
            </a:xfrm>
            <a:prstGeom prst="rect">
              <a:avLst/>
            </a:prstGeom>
          </p:spPr>
        </p:pic>
        <p:pic>
          <p:nvPicPr>
            <p:cNvPr id="54" name="Bild 53" descr="Bildschirmfoto 2016-11-03 um 15.41.14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5015" y="2666719"/>
              <a:ext cx="456117" cy="530875"/>
            </a:xfrm>
            <a:prstGeom prst="rect">
              <a:avLst/>
            </a:prstGeom>
          </p:spPr>
        </p:pic>
      </p:grpSp>
      <p:cxnSp>
        <p:nvCxnSpPr>
          <p:cNvPr id="57" name="Gerade Verbindung mit Pfeil 56"/>
          <p:cNvCxnSpPr/>
          <p:nvPr/>
        </p:nvCxnSpPr>
        <p:spPr>
          <a:xfrm>
            <a:off x="5955518" y="3171299"/>
            <a:ext cx="1421100" cy="0"/>
          </a:xfrm>
          <a:prstGeom prst="straightConnector1">
            <a:avLst/>
          </a:prstGeom>
          <a:ln w="60325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1" name="Bild 60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551" y="1691446"/>
            <a:ext cx="542466" cy="542466"/>
          </a:xfrm>
          <a:prstGeom prst="rect">
            <a:avLst/>
          </a:prstGeom>
        </p:spPr>
      </p:pic>
      <p:sp>
        <p:nvSpPr>
          <p:cNvPr id="62" name="Ring 61"/>
          <p:cNvSpPr/>
          <p:nvPr/>
        </p:nvSpPr>
        <p:spPr>
          <a:xfrm>
            <a:off x="7376618" y="1457323"/>
            <a:ext cx="1145313" cy="1090736"/>
          </a:xfrm>
          <a:prstGeom prst="donut">
            <a:avLst>
              <a:gd name="adj" fmla="val 7637"/>
            </a:avLst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10" name="Bild 9" descr="UriContainer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3667" y="2609288"/>
            <a:ext cx="542466" cy="542466"/>
          </a:xfrm>
          <a:prstGeom prst="rect">
            <a:avLst/>
          </a:prstGeom>
        </p:spPr>
      </p:pic>
      <p:sp>
        <p:nvSpPr>
          <p:cNvPr id="63" name="Ring 62"/>
          <p:cNvSpPr/>
          <p:nvPr/>
        </p:nvSpPr>
        <p:spPr>
          <a:xfrm>
            <a:off x="8152243" y="2354491"/>
            <a:ext cx="1145313" cy="1090736"/>
          </a:xfrm>
          <a:prstGeom prst="donut">
            <a:avLst>
              <a:gd name="adj" fmla="val 7637"/>
            </a:avLst>
          </a:prstGeom>
          <a:solidFill>
            <a:srgbClr val="008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3" name="Rechteck 32"/>
          <p:cNvSpPr/>
          <p:nvPr/>
        </p:nvSpPr>
        <p:spPr>
          <a:xfrm>
            <a:off x="3544697" y="227359"/>
            <a:ext cx="2403030" cy="59567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Rechteck 33"/>
          <p:cNvSpPr/>
          <p:nvPr/>
        </p:nvSpPr>
        <p:spPr>
          <a:xfrm>
            <a:off x="448831" y="952133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35" name="Rechteck 34"/>
          <p:cNvSpPr/>
          <p:nvPr/>
        </p:nvSpPr>
        <p:spPr>
          <a:xfrm>
            <a:off x="415858" y="4674057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sp>
        <p:nvSpPr>
          <p:cNvPr id="36" name="Rechteck 35"/>
          <p:cNvSpPr/>
          <p:nvPr/>
        </p:nvSpPr>
        <p:spPr>
          <a:xfrm>
            <a:off x="415858" y="2830076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cxnSp>
        <p:nvCxnSpPr>
          <p:cNvPr id="41" name="Gerade Verbindung mit Pfeil 40"/>
          <p:cNvCxnSpPr/>
          <p:nvPr/>
        </p:nvCxnSpPr>
        <p:spPr>
          <a:xfrm flipH="1" flipV="1">
            <a:off x="2201863" y="5069341"/>
            <a:ext cx="1342834" cy="1037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Bild 41" descr="uri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9" y="3230430"/>
            <a:ext cx="2160000" cy="531064"/>
          </a:xfrm>
          <a:prstGeom prst="rect">
            <a:avLst/>
          </a:prstGeom>
        </p:spPr>
      </p:pic>
      <p:pic>
        <p:nvPicPr>
          <p:cNvPr id="43" name="Bild 42" descr="suggest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9" y="2572512"/>
            <a:ext cx="2160000" cy="534906"/>
          </a:xfrm>
          <a:prstGeom prst="rect">
            <a:avLst/>
          </a:prstGeom>
        </p:spPr>
      </p:pic>
      <p:cxnSp>
        <p:nvCxnSpPr>
          <p:cNvPr id="47" name="Gerade Verbindung mit Pfeil 46"/>
          <p:cNvCxnSpPr>
            <a:endCxn id="34" idx="3"/>
          </p:cNvCxnSpPr>
          <p:nvPr/>
        </p:nvCxnSpPr>
        <p:spPr>
          <a:xfrm flipH="1">
            <a:off x="2201861" y="1314414"/>
            <a:ext cx="1342836" cy="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Gerade Verbindung mit Pfeil 50"/>
          <p:cNvCxnSpPr>
            <a:stCxn id="36" idx="3"/>
          </p:cNvCxnSpPr>
          <p:nvPr/>
        </p:nvCxnSpPr>
        <p:spPr>
          <a:xfrm flipV="1">
            <a:off x="2168888" y="3181876"/>
            <a:ext cx="1375809" cy="16796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2" name="Bild 51" descr="UriContainerLogo.png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094" y="2830076"/>
            <a:ext cx="351800" cy="351800"/>
          </a:xfrm>
          <a:prstGeom prst="rect">
            <a:avLst/>
          </a:prstGeom>
        </p:spPr>
      </p:pic>
      <p:pic>
        <p:nvPicPr>
          <p:cNvPr id="65" name="Bild 64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97" y="2830076"/>
            <a:ext cx="353950" cy="353950"/>
          </a:xfrm>
          <a:prstGeom prst="rect">
            <a:avLst/>
          </a:prstGeom>
        </p:spPr>
      </p:pic>
      <p:pic>
        <p:nvPicPr>
          <p:cNvPr id="66" name="Bild 65" descr="UriContainerLogo.png"/>
          <p:cNvPicPr>
            <a:picLocks noChangeAspect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97" y="952133"/>
            <a:ext cx="351800" cy="351800"/>
          </a:xfrm>
          <a:prstGeom prst="rect">
            <a:avLst/>
          </a:prstGeom>
        </p:spPr>
      </p:pic>
      <p:pic>
        <p:nvPicPr>
          <p:cNvPr id="67" name="Bild 66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44" y="952133"/>
            <a:ext cx="351800" cy="351800"/>
          </a:xfrm>
          <a:prstGeom prst="rect">
            <a:avLst/>
          </a:prstGeom>
        </p:spPr>
      </p:pic>
      <p:pic>
        <p:nvPicPr>
          <p:cNvPr id="72" name="Bild 71" descr="UriContainer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197" y="2830592"/>
            <a:ext cx="340708" cy="340708"/>
          </a:xfrm>
          <a:prstGeom prst="rect">
            <a:avLst/>
          </a:prstGeom>
        </p:spPr>
      </p:pic>
      <p:pic>
        <p:nvPicPr>
          <p:cNvPr id="73" name="Bild 72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370" y="957242"/>
            <a:ext cx="349332" cy="349332"/>
          </a:xfrm>
          <a:prstGeom prst="rect">
            <a:avLst/>
          </a:prstGeom>
        </p:spPr>
      </p:pic>
      <p:pic>
        <p:nvPicPr>
          <p:cNvPr id="74" name="Bild 73" descr="UriContainer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036" y="5080525"/>
            <a:ext cx="340708" cy="340708"/>
          </a:xfrm>
          <a:prstGeom prst="rect">
            <a:avLst/>
          </a:prstGeom>
        </p:spPr>
      </p:pic>
      <p:pic>
        <p:nvPicPr>
          <p:cNvPr id="68" name="Bild 67" descr="UriContainerLogo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97" y="5069433"/>
            <a:ext cx="351800" cy="3518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431357" y="3970512"/>
            <a:ext cx="1441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Vokserver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31882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cxnSp>
        <p:nvCxnSpPr>
          <p:cNvPr id="57" name="Gerade Verbindung mit Pfeil 56"/>
          <p:cNvCxnSpPr/>
          <p:nvPr/>
        </p:nvCxnSpPr>
        <p:spPr>
          <a:xfrm>
            <a:off x="5947727" y="3162183"/>
            <a:ext cx="1666387" cy="0"/>
          </a:xfrm>
          <a:prstGeom prst="straightConnector1">
            <a:avLst/>
          </a:prstGeom>
          <a:ln w="79375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uppierung 2"/>
          <p:cNvGrpSpPr/>
          <p:nvPr/>
        </p:nvGrpSpPr>
        <p:grpSpPr>
          <a:xfrm>
            <a:off x="6428526" y="94078"/>
            <a:ext cx="1412587" cy="1415689"/>
            <a:chOff x="5432893" y="-230588"/>
            <a:chExt cx="1947213" cy="1989885"/>
          </a:xfrm>
        </p:grpSpPr>
        <p:sp>
          <p:nvSpPr>
            <p:cNvPr id="29" name="Oval 28"/>
            <p:cNvSpPr/>
            <p:nvPr/>
          </p:nvSpPr>
          <p:spPr>
            <a:xfrm>
              <a:off x="5432893" y="-230588"/>
              <a:ext cx="1947213" cy="1989885"/>
            </a:xfrm>
            <a:prstGeom prst="ellipse">
              <a:avLst/>
            </a:prstGeom>
            <a:solidFill>
              <a:schemeClr val="bg1">
                <a:lumMod val="75000"/>
                <a:alpha val="24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dirty="0"/>
            </a:p>
          </p:txBody>
        </p:sp>
        <p:pic>
          <p:nvPicPr>
            <p:cNvPr id="65" name="Bild 64" descr="osa_server_database.png"/>
            <p:cNvPicPr>
              <a:picLocks noChangeAspect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6384" y="403644"/>
              <a:ext cx="539035" cy="539035"/>
            </a:xfrm>
            <a:prstGeom prst="rect">
              <a:avLst/>
            </a:prstGeom>
          </p:spPr>
        </p:pic>
        <p:pic>
          <p:nvPicPr>
            <p:cNvPr id="66" name="Bild 65" descr="osa_server_database.png"/>
            <p:cNvPicPr>
              <a:picLocks noChangeAspect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0786" y="271002"/>
              <a:ext cx="539035" cy="539035"/>
            </a:xfrm>
            <a:prstGeom prst="rect">
              <a:avLst/>
            </a:prstGeom>
          </p:spPr>
        </p:pic>
        <p:pic>
          <p:nvPicPr>
            <p:cNvPr id="67" name="Bild 66" descr="osa_server_database.png"/>
            <p:cNvPicPr>
              <a:picLocks noChangeAspect="1"/>
            </p:cNvPicPr>
            <p:nvPr/>
          </p:nvPicPr>
          <p:blipFill>
            <a:blip r:embed="rId2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2014" y="947017"/>
              <a:ext cx="539035" cy="539035"/>
            </a:xfrm>
            <a:prstGeom prst="rect">
              <a:avLst/>
            </a:prstGeom>
          </p:spPr>
        </p:pic>
      </p:grpSp>
      <p:cxnSp>
        <p:nvCxnSpPr>
          <p:cNvPr id="68" name="Gerade Verbindung mit Pfeil 67"/>
          <p:cNvCxnSpPr/>
          <p:nvPr/>
        </p:nvCxnSpPr>
        <p:spPr>
          <a:xfrm>
            <a:off x="7478186" y="1442552"/>
            <a:ext cx="414345" cy="459651"/>
          </a:xfrm>
          <a:prstGeom prst="straightConnector1">
            <a:avLst/>
          </a:prstGeom>
          <a:ln w="79375" cap="flat">
            <a:solidFill>
              <a:schemeClr val="tx2">
                <a:lumMod val="50000"/>
                <a:lumOff val="50000"/>
              </a:schemeClr>
            </a:solidFill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uppierung 61"/>
          <p:cNvGrpSpPr/>
          <p:nvPr/>
        </p:nvGrpSpPr>
        <p:grpSpPr>
          <a:xfrm>
            <a:off x="7404439" y="1902203"/>
            <a:ext cx="1960064" cy="1935457"/>
            <a:chOff x="3719754" y="1809594"/>
            <a:chExt cx="1300480" cy="1388000"/>
          </a:xfrm>
        </p:grpSpPr>
        <p:pic>
          <p:nvPicPr>
            <p:cNvPr id="63" name="Bild 62" descr="osa_server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9754" y="1809594"/>
              <a:ext cx="1300480" cy="1300480"/>
            </a:xfrm>
            <a:prstGeom prst="rect">
              <a:avLst/>
            </a:prstGeom>
          </p:spPr>
        </p:pic>
        <p:pic>
          <p:nvPicPr>
            <p:cNvPr id="64" name="Bild 63" descr="Bildschirmfoto 2016-11-03 um 15.41.14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5015" y="2666719"/>
              <a:ext cx="456117" cy="530875"/>
            </a:xfrm>
            <a:prstGeom prst="rect">
              <a:avLst/>
            </a:prstGeom>
          </p:spPr>
        </p:pic>
      </p:grpSp>
      <p:sp>
        <p:nvSpPr>
          <p:cNvPr id="70" name="Rechteck 69"/>
          <p:cNvSpPr/>
          <p:nvPr/>
        </p:nvSpPr>
        <p:spPr>
          <a:xfrm>
            <a:off x="3544697" y="227359"/>
            <a:ext cx="2403030" cy="595676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1" name="Rechteck 70"/>
          <p:cNvSpPr/>
          <p:nvPr/>
        </p:nvSpPr>
        <p:spPr>
          <a:xfrm>
            <a:off x="448831" y="952133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72" name="Rechteck 71"/>
          <p:cNvSpPr/>
          <p:nvPr/>
        </p:nvSpPr>
        <p:spPr>
          <a:xfrm>
            <a:off x="415858" y="4674057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sp>
        <p:nvSpPr>
          <p:cNvPr id="73" name="Rechteck 72"/>
          <p:cNvSpPr/>
          <p:nvPr/>
        </p:nvSpPr>
        <p:spPr>
          <a:xfrm>
            <a:off x="415858" y="2830076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cxnSp>
        <p:nvCxnSpPr>
          <p:cNvPr id="74" name="Gerade Verbindung mit Pfeil 73"/>
          <p:cNvCxnSpPr/>
          <p:nvPr/>
        </p:nvCxnSpPr>
        <p:spPr>
          <a:xfrm flipH="1" flipV="1">
            <a:off x="2201863" y="5069341"/>
            <a:ext cx="1342834" cy="1037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5" name="Bild 74" descr="uriLog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9" y="3230430"/>
            <a:ext cx="2160000" cy="531064"/>
          </a:xfrm>
          <a:prstGeom prst="rect">
            <a:avLst/>
          </a:prstGeom>
        </p:spPr>
      </p:pic>
      <p:pic>
        <p:nvPicPr>
          <p:cNvPr id="76" name="Bild 75" descr="suggestLog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139" y="2572512"/>
            <a:ext cx="2160000" cy="534906"/>
          </a:xfrm>
          <a:prstGeom prst="rect">
            <a:avLst/>
          </a:prstGeom>
        </p:spPr>
      </p:pic>
      <p:cxnSp>
        <p:nvCxnSpPr>
          <p:cNvPr id="77" name="Gerade Verbindung mit Pfeil 76"/>
          <p:cNvCxnSpPr>
            <a:endCxn id="71" idx="3"/>
          </p:cNvCxnSpPr>
          <p:nvPr/>
        </p:nvCxnSpPr>
        <p:spPr>
          <a:xfrm flipH="1">
            <a:off x="2201861" y="1314414"/>
            <a:ext cx="1342836" cy="0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Gerade Verbindung mit Pfeil 77"/>
          <p:cNvCxnSpPr>
            <a:stCxn id="73" idx="3"/>
          </p:cNvCxnSpPr>
          <p:nvPr/>
        </p:nvCxnSpPr>
        <p:spPr>
          <a:xfrm flipV="1">
            <a:off x="2168888" y="3181876"/>
            <a:ext cx="1375809" cy="16796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9" name="Bild 78" descr="UriContainerLogo.png"/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199" y="2830076"/>
            <a:ext cx="351800" cy="351800"/>
          </a:xfrm>
          <a:prstGeom prst="rect">
            <a:avLst/>
          </a:prstGeom>
        </p:spPr>
      </p:pic>
      <p:pic>
        <p:nvPicPr>
          <p:cNvPr id="80" name="Bild 79" descr="UriContainerLogo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3202" y="2830076"/>
            <a:ext cx="353950" cy="353950"/>
          </a:xfrm>
          <a:prstGeom prst="rect">
            <a:avLst/>
          </a:prstGeom>
        </p:spPr>
      </p:pic>
      <p:pic>
        <p:nvPicPr>
          <p:cNvPr id="81" name="Bild 80" descr="UriContainerLogo.png"/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097" y="952133"/>
            <a:ext cx="351800" cy="351800"/>
          </a:xfrm>
          <a:prstGeom prst="rect">
            <a:avLst/>
          </a:prstGeom>
        </p:spPr>
      </p:pic>
      <p:pic>
        <p:nvPicPr>
          <p:cNvPr id="82" name="Bild 81" descr="UriContainerLogo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144" y="952133"/>
            <a:ext cx="351800" cy="351800"/>
          </a:xfrm>
          <a:prstGeom prst="rect">
            <a:avLst/>
          </a:prstGeom>
        </p:spPr>
      </p:pic>
      <p:pic>
        <p:nvPicPr>
          <p:cNvPr id="83" name="Bild 82" descr="UriContainer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302" y="2830592"/>
            <a:ext cx="340708" cy="340708"/>
          </a:xfrm>
          <a:prstGeom prst="rect">
            <a:avLst/>
          </a:prstGeom>
        </p:spPr>
      </p:pic>
      <p:pic>
        <p:nvPicPr>
          <p:cNvPr id="84" name="Bild 83" descr="UriContainerLogo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370" y="957242"/>
            <a:ext cx="349332" cy="349332"/>
          </a:xfrm>
          <a:prstGeom prst="rect">
            <a:avLst/>
          </a:prstGeom>
        </p:spPr>
      </p:pic>
      <p:pic>
        <p:nvPicPr>
          <p:cNvPr id="85" name="Bild 84" descr="UriContainerLogo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783" y="5080525"/>
            <a:ext cx="340708" cy="340708"/>
          </a:xfrm>
          <a:prstGeom prst="rect">
            <a:avLst/>
          </a:prstGeom>
        </p:spPr>
      </p:pic>
      <p:pic>
        <p:nvPicPr>
          <p:cNvPr id="86" name="Bild 85" descr="UriContainerLogo.png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844" y="5069433"/>
            <a:ext cx="351800" cy="351800"/>
          </a:xfrm>
          <a:prstGeom prst="rect">
            <a:avLst/>
          </a:prstGeom>
        </p:spPr>
      </p:pic>
      <p:sp>
        <p:nvSpPr>
          <p:cNvPr id="87" name="Oval 86"/>
          <p:cNvSpPr/>
          <p:nvPr/>
        </p:nvSpPr>
        <p:spPr>
          <a:xfrm>
            <a:off x="6687652" y="3661523"/>
            <a:ext cx="2514232" cy="2540237"/>
          </a:xfrm>
          <a:prstGeom prst="ellipse">
            <a:avLst/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88" name="Gerade Verbindung mit Pfeil 87"/>
          <p:cNvCxnSpPr/>
          <p:nvPr/>
        </p:nvCxnSpPr>
        <p:spPr>
          <a:xfrm>
            <a:off x="5950609" y="4536797"/>
            <a:ext cx="2302897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Gerade Verbindung mit Pfeil 88"/>
          <p:cNvCxnSpPr/>
          <p:nvPr/>
        </p:nvCxnSpPr>
        <p:spPr>
          <a:xfrm>
            <a:off x="5950609" y="5245272"/>
            <a:ext cx="947870" cy="0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0" name="Bild 89" descr="osa_server_web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246" y="4066845"/>
            <a:ext cx="985263" cy="985263"/>
          </a:xfrm>
          <a:prstGeom prst="rect">
            <a:avLst/>
          </a:prstGeom>
        </p:spPr>
      </p:pic>
      <p:pic>
        <p:nvPicPr>
          <p:cNvPr id="91" name="Bild 90" descr="osa_server_web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8479" y="4665973"/>
            <a:ext cx="985263" cy="985263"/>
          </a:xfrm>
          <a:prstGeom prst="rect">
            <a:avLst/>
          </a:prstGeom>
        </p:spPr>
      </p:pic>
      <p:sp>
        <p:nvSpPr>
          <p:cNvPr id="92" name="Textfeld 91"/>
          <p:cNvSpPr txBox="1"/>
          <p:nvPr/>
        </p:nvSpPr>
        <p:spPr>
          <a:xfrm>
            <a:off x="7188981" y="5722458"/>
            <a:ext cx="1805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Drittanbieter</a:t>
            </a:r>
          </a:p>
        </p:txBody>
      </p:sp>
    </p:spTree>
    <p:extLst>
      <p:ext uri="{BB962C8B-B14F-4D97-AF65-F5344CB8AC3E}">
        <p14:creationId xmlns:p14="http://schemas.microsoft.com/office/powerpoint/2010/main" val="608338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5359061" y="4374695"/>
            <a:ext cx="2159800" cy="2231496"/>
          </a:xfrm>
          <a:prstGeom prst="ellipse">
            <a:avLst/>
          </a:prstGeom>
          <a:solidFill>
            <a:schemeClr val="bg1">
              <a:lumMod val="75000"/>
              <a:alpha val="2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6" name="Bild 15" descr="osa_media-optical.png"/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028" y="-751369"/>
            <a:ext cx="5418482" cy="5418482"/>
          </a:xfrm>
          <a:prstGeom prst="rect">
            <a:avLst/>
          </a:prstGeom>
        </p:spPr>
      </p:pic>
      <p:sp>
        <p:nvSpPr>
          <p:cNvPr id="32" name="Rechteck 31"/>
          <p:cNvSpPr/>
          <p:nvPr/>
        </p:nvSpPr>
        <p:spPr>
          <a:xfrm>
            <a:off x="3089984" y="2050499"/>
            <a:ext cx="2403030" cy="144744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0" y="6427318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sp>
        <p:nvSpPr>
          <p:cNvPr id="6" name="Rechteck 5"/>
          <p:cNvSpPr/>
          <p:nvPr/>
        </p:nvSpPr>
        <p:spPr>
          <a:xfrm>
            <a:off x="361314" y="758624"/>
            <a:ext cx="1753030" cy="724562"/>
          </a:xfrm>
          <a:prstGeom prst="rect">
            <a:avLst/>
          </a:prstGeom>
          <a:solidFill>
            <a:srgbClr val="0080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Anwendung1</a:t>
            </a:r>
          </a:p>
        </p:txBody>
      </p:sp>
      <p:sp>
        <p:nvSpPr>
          <p:cNvPr id="7" name="Rechteck 6"/>
          <p:cNvSpPr/>
          <p:nvPr/>
        </p:nvSpPr>
        <p:spPr>
          <a:xfrm>
            <a:off x="361314" y="4656933"/>
            <a:ext cx="1753030" cy="724562"/>
          </a:xfrm>
          <a:prstGeom prst="rect">
            <a:avLst/>
          </a:prstGeom>
          <a:solidFill>
            <a:schemeClr val="accent6">
              <a:lumMod val="75000"/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Anwendung3</a:t>
            </a:r>
          </a:p>
        </p:txBody>
      </p:sp>
      <p:sp>
        <p:nvSpPr>
          <p:cNvPr id="8" name="Rechteck 7"/>
          <p:cNvSpPr/>
          <p:nvPr/>
        </p:nvSpPr>
        <p:spPr>
          <a:xfrm>
            <a:off x="361314" y="2701464"/>
            <a:ext cx="1753030" cy="737192"/>
          </a:xfrm>
          <a:prstGeom prst="rect">
            <a:avLst/>
          </a:prstGeom>
          <a:solidFill>
            <a:srgbClr val="FFFF00">
              <a:alpha val="2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Anwendung2</a:t>
            </a:r>
          </a:p>
        </p:txBody>
      </p:sp>
      <p:cxnSp>
        <p:nvCxnSpPr>
          <p:cNvPr id="27" name="Gerade Verbindung mit Pfeil 26"/>
          <p:cNvCxnSpPr/>
          <p:nvPr/>
        </p:nvCxnSpPr>
        <p:spPr>
          <a:xfrm flipH="1">
            <a:off x="2114344" y="3497944"/>
            <a:ext cx="1085691" cy="1324665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Bild 21" descr="uri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61" y="2843535"/>
            <a:ext cx="2160000" cy="531064"/>
          </a:xfrm>
          <a:prstGeom prst="rect">
            <a:avLst/>
          </a:prstGeom>
        </p:spPr>
      </p:pic>
      <p:pic>
        <p:nvPicPr>
          <p:cNvPr id="26" name="Bild 25" descr="suggest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9061" y="2185617"/>
            <a:ext cx="2160000" cy="534906"/>
          </a:xfrm>
          <a:prstGeom prst="rect">
            <a:avLst/>
          </a:prstGeom>
        </p:spPr>
      </p:pic>
      <p:cxnSp>
        <p:nvCxnSpPr>
          <p:cNvPr id="28" name="Gerade Verbindung mit Pfeil 27"/>
          <p:cNvCxnSpPr>
            <a:stCxn id="32" idx="1"/>
          </p:cNvCxnSpPr>
          <p:nvPr/>
        </p:nvCxnSpPr>
        <p:spPr>
          <a:xfrm flipH="1">
            <a:off x="2114345" y="2774222"/>
            <a:ext cx="975639" cy="443448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/>
          <p:cNvCxnSpPr/>
          <p:nvPr/>
        </p:nvCxnSpPr>
        <p:spPr>
          <a:xfrm>
            <a:off x="2113693" y="1090736"/>
            <a:ext cx="1158630" cy="959763"/>
          </a:xfrm>
          <a:prstGeom prst="straightConnector1">
            <a:avLst/>
          </a:prstGeom>
          <a:ln w="44450" cap="flat">
            <a:solidFill>
              <a:schemeClr val="tx2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6" name="Gruppierung 45"/>
          <p:cNvGrpSpPr/>
          <p:nvPr/>
        </p:nvGrpSpPr>
        <p:grpSpPr>
          <a:xfrm>
            <a:off x="6478277" y="250160"/>
            <a:ext cx="1960064" cy="1935457"/>
            <a:chOff x="3719754" y="1809594"/>
            <a:chExt cx="1300480" cy="1388000"/>
          </a:xfrm>
        </p:grpSpPr>
        <p:pic>
          <p:nvPicPr>
            <p:cNvPr id="53" name="Bild 52" descr="osa_server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9754" y="1809594"/>
              <a:ext cx="1300480" cy="1300480"/>
            </a:xfrm>
            <a:prstGeom prst="rect">
              <a:avLst/>
            </a:prstGeom>
          </p:spPr>
        </p:pic>
        <p:pic>
          <p:nvPicPr>
            <p:cNvPr id="54" name="Bild 53" descr="Bildschirmfoto 2016-11-03 um 15.41.14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5015" y="2666719"/>
              <a:ext cx="456117" cy="530875"/>
            </a:xfrm>
            <a:prstGeom prst="rect">
              <a:avLst/>
            </a:prstGeom>
          </p:spPr>
        </p:pic>
      </p:grpSp>
      <p:cxnSp>
        <p:nvCxnSpPr>
          <p:cNvPr id="57" name="Gerade Verbindung mit Pfeil 56"/>
          <p:cNvCxnSpPr/>
          <p:nvPr/>
        </p:nvCxnSpPr>
        <p:spPr>
          <a:xfrm flipV="1">
            <a:off x="5493014" y="1090736"/>
            <a:ext cx="1295228" cy="1254347"/>
          </a:xfrm>
          <a:prstGeom prst="bentConnector3">
            <a:avLst>
              <a:gd name="adj1" fmla="val 50000"/>
            </a:avLst>
          </a:prstGeom>
          <a:ln w="79375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Gerade Verbindung mit Pfeil 33"/>
          <p:cNvCxnSpPr/>
          <p:nvPr/>
        </p:nvCxnSpPr>
        <p:spPr>
          <a:xfrm>
            <a:off x="5493014" y="2989977"/>
            <a:ext cx="989302" cy="1666956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/>
          <p:cNvCxnSpPr/>
          <p:nvPr/>
        </p:nvCxnSpPr>
        <p:spPr>
          <a:xfrm>
            <a:off x="5028652" y="3495962"/>
            <a:ext cx="783617" cy="1640675"/>
          </a:xfrm>
          <a:prstGeom prst="straightConnector1">
            <a:avLst/>
          </a:prstGeom>
          <a:ln w="44450" cap="flat">
            <a:solidFill>
              <a:schemeClr val="accent6">
                <a:lumMod val="75000"/>
              </a:schemeClr>
            </a:solidFill>
            <a:headEnd type="triangl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Bild 35" descr="osa_server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96" y="4667113"/>
            <a:ext cx="985263" cy="985263"/>
          </a:xfrm>
          <a:prstGeom prst="rect">
            <a:avLst/>
          </a:prstGeom>
        </p:spPr>
      </p:pic>
      <p:pic>
        <p:nvPicPr>
          <p:cNvPr id="37" name="Bild 36" descr="osa_server_we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014" y="5136637"/>
            <a:ext cx="985263" cy="98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552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12" y="886355"/>
            <a:ext cx="8716176" cy="4665133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CFFC22A-3BB0-46CE-AB97-02DD6EAF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57950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776996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240867" cy="6900347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CFFC22A-3BB0-46CE-AB97-02DD6EAF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57950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CC901A51-737F-4654-9D5E-5B5ED6DA8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093" y="0"/>
            <a:ext cx="5168348" cy="685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F1D670E1-250A-430B-B295-08E97DA92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9957" y="-2634"/>
            <a:ext cx="5204044" cy="690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85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11</a:t>
            </a:fld>
            <a:endParaRPr lang="de-DE"/>
          </a:p>
        </p:txBody>
      </p:sp>
      <p:pic>
        <p:nvPicPr>
          <p:cNvPr id="2" name="Bild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187" y="368478"/>
            <a:ext cx="3375201" cy="3150723"/>
          </a:xfrm>
          <a:prstGeom prst="rect">
            <a:avLst/>
          </a:prstGeom>
        </p:spPr>
      </p:pic>
      <p:pic>
        <p:nvPicPr>
          <p:cNvPr id="7" name="Bild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942" y="0"/>
            <a:ext cx="4441474" cy="5895646"/>
          </a:xfrm>
          <a:prstGeom prst="rect">
            <a:avLst/>
          </a:prstGeom>
        </p:spPr>
      </p:pic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037D4D0C-2C06-407F-8451-486A4C25D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57950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619557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82E15C-215A-484F-BD25-A844BF2DE699}" type="slidenum">
              <a:rPr lang="de-DE" smtClean="0"/>
              <a:pPr/>
              <a:t>12</a:t>
            </a:fld>
            <a:endParaRPr lang="de-DE"/>
          </a:p>
        </p:txBody>
      </p:sp>
      <p:pic>
        <p:nvPicPr>
          <p:cNvPr id="6" name="Bild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1159"/>
            <a:ext cx="9160280" cy="4874373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CFFC22A-3BB0-46CE-AB97-02DD6EAF0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57950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8BCD671-AFE4-46F7-9522-8CB5E06C0A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3618"/>
            <a:ext cx="9144000" cy="5144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0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061EF8-70E8-41D7-BACB-15A34DA3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Austauschformat JSKOS</a:t>
            </a:r>
          </a:p>
        </p:txBody>
      </p:sp>
      <p:sp>
        <p:nvSpPr>
          <p:cNvPr id="24579" name="Foliennummernplatzhalter 3">
            <a:extLst>
              <a:ext uri="{FF2B5EF4-FFF2-40B4-BE49-F238E27FC236}">
                <a16:creationId xmlns:a16="http://schemas.microsoft.com/office/drawing/2014/main" id="{A4B14917-23DE-42B5-BCF6-2C40600333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1C758F-996B-4015-94CA-1BA8325DB3BA}" type="slidenum">
              <a:rPr lang="de-DE" altLang="de-DE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F976E477-A964-4A90-90E3-495319802000}"/>
              </a:ext>
            </a:extLst>
          </p:cNvPr>
          <p:cNvGrpSpPr>
            <a:grpSpLocks/>
          </p:cNvGrpSpPr>
          <p:nvPr/>
        </p:nvGrpSpPr>
        <p:grpSpPr bwMode="auto">
          <a:xfrm>
            <a:off x="309563" y="979488"/>
            <a:ext cx="8415337" cy="5192712"/>
            <a:chOff x="309563" y="979488"/>
            <a:chExt cx="8415337" cy="5192712"/>
          </a:xfrm>
        </p:grpSpPr>
        <p:pic>
          <p:nvPicPr>
            <p:cNvPr id="24583" name="Grafik 5">
              <a:extLst>
                <a:ext uri="{FF2B5EF4-FFF2-40B4-BE49-F238E27FC236}">
                  <a16:creationId xmlns:a16="http://schemas.microsoft.com/office/drawing/2014/main" id="{25503AA2-CBBC-489F-B574-A8E2A874D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563" y="979488"/>
              <a:ext cx="3908425" cy="5192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4" name="Grafik 6">
              <a:extLst>
                <a:ext uri="{FF2B5EF4-FFF2-40B4-BE49-F238E27FC236}">
                  <a16:creationId xmlns:a16="http://schemas.microsoft.com/office/drawing/2014/main" id="{EA2295A3-CDC6-4ACE-8450-8E761DB5A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9125" y="1177925"/>
              <a:ext cx="5565775" cy="4795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Ring 44">
            <a:extLst>
              <a:ext uri="{FF2B5EF4-FFF2-40B4-BE49-F238E27FC236}">
                <a16:creationId xmlns:a16="http://schemas.microsoft.com/office/drawing/2014/main" id="{45C14999-44F5-483E-B22E-3733AEF80A66}"/>
              </a:ext>
            </a:extLst>
          </p:cNvPr>
          <p:cNvSpPr/>
          <p:nvPr/>
        </p:nvSpPr>
        <p:spPr>
          <a:xfrm>
            <a:off x="1166813" y="1760538"/>
            <a:ext cx="2192337" cy="1090612"/>
          </a:xfrm>
          <a:prstGeom prst="donut">
            <a:avLst>
              <a:gd name="adj" fmla="val 7637"/>
            </a:avLst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>
              <a:solidFill>
                <a:schemeClr val="tx1"/>
              </a:solidFill>
            </a:endParaRPr>
          </a:p>
        </p:txBody>
      </p:sp>
      <p:sp>
        <p:nvSpPr>
          <p:cNvPr id="9" name="Ring 44">
            <a:extLst>
              <a:ext uri="{FF2B5EF4-FFF2-40B4-BE49-F238E27FC236}">
                <a16:creationId xmlns:a16="http://schemas.microsoft.com/office/drawing/2014/main" id="{C8A9E114-A773-426E-B597-0440EDD6312D}"/>
              </a:ext>
            </a:extLst>
          </p:cNvPr>
          <p:cNvSpPr/>
          <p:nvPr/>
        </p:nvSpPr>
        <p:spPr>
          <a:xfrm>
            <a:off x="3749675" y="3379788"/>
            <a:ext cx="4238625" cy="1154112"/>
          </a:xfrm>
          <a:prstGeom prst="donut">
            <a:avLst>
              <a:gd name="adj" fmla="val 7637"/>
            </a:avLst>
          </a:prstGeom>
          <a:solidFill>
            <a:srgbClr val="8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de-DE">
              <a:solidFill>
                <a:schemeClr val="tx1"/>
              </a:solidFill>
            </a:endParaRP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8E08EB64-5741-4B18-B00D-9E055612D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27318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98C2C-5F66-45AA-A514-B828D5E9F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dirty="0"/>
              <a:t>Dokumentation</a:t>
            </a:r>
          </a:p>
        </p:txBody>
      </p:sp>
      <p:sp>
        <p:nvSpPr>
          <p:cNvPr id="25603" name="Foliennummernplatzhalter 3">
            <a:extLst>
              <a:ext uri="{FF2B5EF4-FFF2-40B4-BE49-F238E27FC236}">
                <a16:creationId xmlns:a16="http://schemas.microsoft.com/office/drawing/2014/main" id="{C7C66D5C-0821-4DA8-B29F-83A08B03CB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2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13530F-6A29-4090-9E3C-B5AA456CC6EC}" type="slidenum">
              <a:rPr lang="de-DE" altLang="de-DE" sz="1200" smtClean="0">
                <a:solidFill>
                  <a:schemeClr val="bg1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de-DE" altLang="de-DE" sz="1200">
              <a:solidFill>
                <a:schemeClr val="bg1"/>
              </a:solidFill>
            </a:endParaRPr>
          </a:p>
        </p:txBody>
      </p:sp>
      <p:pic>
        <p:nvPicPr>
          <p:cNvPr id="26629" name="Grafik 5">
            <a:extLst>
              <a:ext uri="{FF2B5EF4-FFF2-40B4-BE49-F238E27FC236}">
                <a16:creationId xmlns:a16="http://schemas.microsoft.com/office/drawing/2014/main" id="{8ABC06F1-BCED-4549-A1DC-7A2719810C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93133" y="866776"/>
            <a:ext cx="8724900" cy="5380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98B07A-D16A-4B68-87D5-7957C815A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27318"/>
            <a:ext cx="9144000" cy="309563"/>
          </a:xfrm>
        </p:spPr>
        <p:txBody>
          <a:bodyPr/>
          <a:lstStyle/>
          <a:p>
            <a:pPr>
              <a:defRPr/>
            </a:pPr>
            <a:r>
              <a:rPr lang="de-DE" sz="1400" dirty="0">
                <a:effectLst/>
              </a:rPr>
              <a:t>DANTE, ein Onlinedienst für Normdaten und Terminologien, Michael Herrmann</a:t>
            </a:r>
            <a:endParaRPr lang="de-DE" sz="1400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GBV">
  <a:themeElements>
    <a:clrScheme name="GBV">
      <a:dk1>
        <a:srgbClr val="474747"/>
      </a:dk1>
      <a:lt1>
        <a:srgbClr val="FFFFFF"/>
      </a:lt1>
      <a:dk2>
        <a:srgbClr val="282828"/>
      </a:dk2>
      <a:lt2>
        <a:srgbClr val="E6E6E6"/>
      </a:lt2>
      <a:accent1>
        <a:srgbClr val="5780C0"/>
      </a:accent1>
      <a:accent2>
        <a:srgbClr val="2F5EA2"/>
      </a:accent2>
      <a:accent3>
        <a:srgbClr val="26497C"/>
      </a:accent3>
      <a:accent4>
        <a:srgbClr val="CD901B"/>
      </a:accent4>
      <a:accent5>
        <a:srgbClr val="E27514"/>
      </a:accent5>
      <a:accent6>
        <a:srgbClr val="F0A20C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GBV.thmx</Template>
  <TotalTime>0</TotalTime>
  <Words>258</Words>
  <Application>Microsoft Office PowerPoint</Application>
  <PresentationFormat>Bildschirmpräsentation (4:3)</PresentationFormat>
  <Paragraphs>88</Paragraphs>
  <Slides>15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9" baseType="lpstr">
      <vt:lpstr>ＭＳ Ｐゴシック</vt:lpstr>
      <vt:lpstr>Arial</vt:lpstr>
      <vt:lpstr>Calibri</vt:lpstr>
      <vt:lpstr>GBV</vt:lpstr>
      <vt:lpstr>DANTE, ein Onlinedienst für Normdaten und Terminologien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Austauschformat JSKOS</vt:lpstr>
      <vt:lpstr>Dokumentation</vt:lpstr>
    </vt:vector>
  </TitlesOfParts>
  <Company>VZG / GBV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konradi</dc:creator>
  <cp:lastModifiedBy>Herrmann, Michael</cp:lastModifiedBy>
  <cp:revision>224</cp:revision>
  <cp:lastPrinted>2016-11-08T08:34:16Z</cp:lastPrinted>
  <dcterms:created xsi:type="dcterms:W3CDTF">2012-05-07T12:02:35Z</dcterms:created>
  <dcterms:modified xsi:type="dcterms:W3CDTF">2025-06-26T05:18:53Z</dcterms:modified>
</cp:coreProperties>
</file>